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1D35A3-A1EB-441A-83AA-EEC6D59617ED}" type="datetimeFigureOut">
              <a:rPr lang="id-ID" smtClean="0"/>
              <a:t>26/03/2014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406E10-BC39-4694-ACEC-93BE0469311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dirty="0" smtClean="0"/>
              <a:t>BAB I)</a:t>
            </a:r>
            <a:br>
              <a:rPr lang="id-ID" dirty="0" smtClean="0"/>
            </a:br>
            <a:r>
              <a:rPr lang="id-ID" dirty="0" smtClean="0"/>
              <a:t>Akuntansi </a:t>
            </a:r>
            <a:r>
              <a:rPr lang="id-ID" dirty="0" smtClean="0"/>
              <a:t>untuk koperasi dan umkm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57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id-ID" dirty="0" smtClean="0"/>
              <a:t>Modal Koperasi ???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587465"/>
              </p:ext>
            </p:extLst>
          </p:nvPr>
        </p:nvGraphicFramePr>
        <p:xfrm>
          <a:off x="457200" y="1196974"/>
          <a:ext cx="7355160" cy="460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UU 25,</a:t>
                      </a:r>
                      <a:r>
                        <a:rPr lang="id-ID" baseline="0" dirty="0" smtClean="0"/>
                        <a:t> 1992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 17, 2012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1. Simpanan Pokok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1.Setoran Pokok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2. Simpanan Wajib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 Sertifikat Modal Koperasi 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3. Simpanan Sukarela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 Simpanan</a:t>
                      </a:r>
                      <a:r>
                        <a:rPr lang="id-ID" baseline="0" dirty="0" smtClean="0"/>
                        <a:t> Sukarela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4. Dana Cadangan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4. Hibah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5. Hibah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5. Modal penyertaan</a:t>
                      </a:r>
                      <a:endParaRPr lang="id-ID" dirty="0"/>
                    </a:p>
                  </a:txBody>
                  <a:tcPr/>
                </a:tc>
              </a:tr>
              <a:tr h="658327">
                <a:tc>
                  <a:txBody>
                    <a:bodyPr/>
                    <a:lstStyle/>
                    <a:p>
                      <a:r>
                        <a:rPr lang="id-ID" dirty="0" smtClean="0"/>
                        <a:t>6. Modal Pinjaman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6. Modal Pinjaman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Penjelasan modal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Setoran Pokok tidak dapat dikembalikan.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Setoran Pokok harus telah disetor penuh dengan bukti penyetoran yang sah.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Setiap anggota harus membeli sertifikat modal koperasi yang jumlahnya minimal.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Koperasi harus menerbitkan sertifikat modal koperasi nilai nominal perlembar maksimal = Nilai Setoran </a:t>
            </a:r>
            <a:r>
              <a:rPr lang="id-ID" dirty="0"/>
              <a:t>P</a:t>
            </a:r>
            <a:r>
              <a:rPr lang="id-ID" dirty="0" smtClean="0"/>
              <a:t>okok</a:t>
            </a:r>
          </a:p>
        </p:txBody>
      </p:sp>
    </p:spTree>
    <p:extLst>
      <p:ext uri="{BB962C8B-B14F-4D97-AF65-F5344CB8AC3E}">
        <p14:creationId xmlns:p14="http://schemas.microsoft.com/office/powerpoint/2010/main" val="14963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5. Sertifikat modal koperasi tidak punya hak suara atas nama </a:t>
            </a:r>
          </a:p>
          <a:p>
            <a:pPr marL="0" indent="0">
              <a:buNone/>
            </a:pPr>
            <a:r>
              <a:rPr lang="id-ID" dirty="0" smtClean="0"/>
              <a:t>6. Nilai nominal sertifikat modal koperasi harus dicantumkan dalam “Rp”</a:t>
            </a:r>
          </a:p>
          <a:p>
            <a:pPr marL="0" indent="0">
              <a:buNone/>
            </a:pPr>
            <a:r>
              <a:rPr lang="id-ID" dirty="0" smtClean="0"/>
              <a:t>7. Sertifikat modal dibayar dengan uang atau bentuk lain yang dapat dinilai dengan uang</a:t>
            </a:r>
          </a:p>
          <a:p>
            <a:pPr marL="0" indent="0">
              <a:buNone/>
            </a:pPr>
            <a:r>
              <a:rPr lang="id-ID" dirty="0" smtClean="0"/>
              <a:t>8. Pindah tangan sertifikat jika telah dimiliki minimal 1 tahun dan harus dilaporkan ke pengurus.</a:t>
            </a:r>
          </a:p>
          <a:p>
            <a:pPr marL="0" indent="0">
              <a:buNone/>
            </a:pPr>
            <a:r>
              <a:rPr lang="id-ID" dirty="0" smtClean="0"/>
              <a:t>9. Jika ada peminat Modal Kopersai membeli dari surplus Hasil Usaha (HU) dengan dana talangan maksimal 20 %</a:t>
            </a:r>
          </a:p>
          <a:p>
            <a:pPr marL="0" indent="0">
              <a:buNone/>
            </a:pPr>
            <a:r>
              <a:rPr lang="id-ID" dirty="0" smtClean="0"/>
              <a:t>10. Jika hak anggota di akhiri wajib dijual dengan harga ditentukan dalam RAT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3627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 smtClean="0"/>
              <a:t>Selisih hasil usaha &amp; dana cadangan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 smtClean="0"/>
              <a:t>1.  Surplus harus disisihkan lebih dahulu untuk    	dana cadangan, sisanya digunakan :</a:t>
            </a:r>
          </a:p>
          <a:p>
            <a:pPr marL="0" indent="0">
              <a:buNone/>
            </a:pPr>
            <a:r>
              <a:rPr lang="id-ID" dirty="0" smtClean="0"/>
              <a:t>	a</a:t>
            </a:r>
            <a:r>
              <a:rPr lang="id-ID" dirty="0"/>
              <a:t>) Besarnya Transaksi</a:t>
            </a:r>
          </a:p>
          <a:p>
            <a:pPr marL="0" indent="0">
              <a:buNone/>
            </a:pPr>
            <a:r>
              <a:rPr lang="id-ID" dirty="0"/>
              <a:t>	b) Sertifikat Modal Koperasi</a:t>
            </a:r>
          </a:p>
          <a:p>
            <a:pPr marL="0" indent="0">
              <a:buNone/>
            </a:pPr>
            <a:r>
              <a:rPr lang="id-ID" dirty="0"/>
              <a:t>	c) Bonus kpd Pengawas, Pengurus &amp; 	</a:t>
            </a:r>
            <a:r>
              <a:rPr lang="id-ID" dirty="0" smtClean="0"/>
              <a:t>Karywan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d) Dana pembangunan Koperasi</a:t>
            </a:r>
          </a:p>
          <a:p>
            <a:pPr marL="0" indent="0">
              <a:buNone/>
            </a:pPr>
            <a:r>
              <a:rPr lang="id-ID" dirty="0"/>
              <a:t>	e) Lain-lain yg ditetapkan </a:t>
            </a:r>
            <a:r>
              <a:rPr lang="id-ID" dirty="0" smtClean="0"/>
              <a:t>dalam anggaran </a:t>
            </a:r>
            <a:r>
              <a:rPr lang="id-ID" dirty="0"/>
              <a:t>dasar </a:t>
            </a:r>
            <a:r>
              <a:rPr lang="id-ID" dirty="0" smtClean="0"/>
              <a:t> 	    (</a:t>
            </a:r>
            <a:r>
              <a:rPr lang="id-ID" dirty="0"/>
              <a:t>AD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 Koperasi dilarang membagi SHU yang berasal dari transaksi non anggota kecuali untuk pengembangan usaha koperasi dan meningkatkan pelayanan anggota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799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3. Defisit Hasil Usaha (HU), koperasi dapat menggunakan dana cadangan sesuai RA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4. Defisit yang tidak cukup ditutupi dengan dana cadangan diakumulasikan serta dibebankan pada APBK tahun berikutnya.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5. Defisit untuk koperasi SP (simpan pinjam), Anggota wajib menyetor tambahan sertifikat modal koperasi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6. Dana cadangan dibentuk dari SHU minilal 20% dari nilai sertifikat modal koperasi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4451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id-ID" dirty="0" smtClean="0"/>
              <a:t>Jenis koperasi psl.82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Koperasi Konsumen = penyedia barang anggota + non anggota</a:t>
            </a:r>
          </a:p>
          <a:p>
            <a:pPr marL="514350" indent="-514350">
              <a:buAutoNum type="arabicPeriod"/>
            </a:pPr>
            <a:r>
              <a:rPr lang="id-ID" dirty="0" smtClean="0"/>
              <a:t>Koperasi Produsen = Pengadaan sarana produksi &amp; pemasaran</a:t>
            </a:r>
          </a:p>
          <a:p>
            <a:pPr marL="514350" indent="-514350">
              <a:buAutoNum type="arabicPeriod"/>
            </a:pPr>
            <a:r>
              <a:rPr lang="id-ID" dirty="0" smtClean="0"/>
              <a:t>Koperasi jasa = Jasa non simpan pinjam</a:t>
            </a:r>
          </a:p>
          <a:p>
            <a:pPr marL="514350" indent="-514350">
              <a:buAutoNum type="arabicPeriod"/>
            </a:pPr>
            <a:r>
              <a:rPr lang="id-ID" dirty="0" smtClean="0"/>
              <a:t>Koperasi Simpan </a:t>
            </a:r>
            <a:r>
              <a:rPr lang="id-ID" dirty="0"/>
              <a:t>P</a:t>
            </a:r>
            <a:r>
              <a:rPr lang="id-ID" dirty="0" smtClean="0"/>
              <a:t>injam = satu-satunya kop.simpan pinjam</a:t>
            </a:r>
          </a:p>
          <a:p>
            <a:pPr marL="514350" indent="-514350">
              <a:buAutoNum type="arabicPeriod"/>
            </a:pPr>
            <a:r>
              <a:rPr lang="id-ID" dirty="0" smtClean="0"/>
              <a:t>Koperasi Pemasaran = koperasi anggota para produsen &amp; penyedia jasa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8542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id-ID" dirty="0" smtClean="0"/>
              <a:t>Koperasi Simpan pinjam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Harus dapat izin dari Menteri 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Menghimpun dana dari anggota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Memberikan pinjaman kepada anggota koperasi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Menempatkan dana pada koperasi simpan pinjam sekundernya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membuka jaringan pelayanan simpan pinjam seperti : cabang, cabang pembantu, kantor kas</a:t>
            </a:r>
          </a:p>
          <a:p>
            <a:pPr marL="514350" indent="-514350">
              <a:buAutoNum type="arabicPeriod"/>
            </a:pPr>
            <a:r>
              <a:rPr lang="id-ID" dirty="0" smtClean="0"/>
              <a:t>Kerjasama antara kop.simpan pinjam </a:t>
            </a:r>
          </a:p>
          <a:p>
            <a:pPr marL="514350" indent="-514350">
              <a:buAutoNum type="arabicPeriod"/>
            </a:pPr>
            <a:r>
              <a:rPr lang="id-ID" dirty="0" smtClean="0"/>
              <a:t>Dikelola oleh pengurus / pegelola standar kompetensi.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036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8. Koperasi dilarang investasi usaha pada sektor riil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9. Koperasi Simpan Pinjam wajib menjamin simpanan anggotanya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10. Pemerintah dapat membentuk lembaga penjamin simpanan koperasi simpan pinjam dalam rangka menjamin simpanan anggotanya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229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id-ID" dirty="0" smtClean="0"/>
              <a:t>Pembubaran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Keputusan Rapat anggota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Jangka waktu berdirinya telah berakhir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Keputusan Menteri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Dapat diperpanjang dengan ajuan 90 hari sebelum jangka waktu berakhir &amp; dapat disetujui paling lambat 30 hari setelah permohonan diterima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Diputus oleh pengadilan karena “PAILIT”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/>
              <a:t>Koperasi tidak dapat menjalankan usahanya 2 tahun berturut-turut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142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Sanksi administrasi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Koperasi tidak melaksanakan RAT setelah 2 tahun buku terlampir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Koperasi yang tidak melakukan audit atas laporan keuangan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Koperasi yang tidak menyelenggarakan pembukuan keuangan, inventaris secara tertib</a:t>
            </a:r>
          </a:p>
          <a:p>
            <a:pPr marL="514350" indent="-514350">
              <a:buFont typeface="+mj-lt"/>
              <a:buAutoNum type="arabicParenR"/>
            </a:pPr>
            <a:r>
              <a:rPr lang="id-ID" smtClean="0"/>
              <a:t>Teguran 2x berturut-turut, pengurus tidak boleh menjalankan fungsinya, pencabutan izin usaha, pembubaran oleh Menteri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42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ED PSAK 8 : PENCABUTAN SAK PSAK 27 : AKUNTANSI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Telah disahkannya DSAK 23 Oktober 2010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Peny. Laporan Keuangan tidak menggunakan PSAK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Tujuan Minta tanggapan PSAK atas ED PPSAK 8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ED PPSAK 8 mengatur ketentuan transisi secara prospektif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Mempermudah entitas koperasi dalam menerapkan SAK lain terkait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Tgl.Efektif : 1 Jan 2012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71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Pertimbangan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Dampak dari KONVERGENSI ke standart akuntansi internasional “International Financial Reporting Standart” (IFRS)</a:t>
            </a:r>
          </a:p>
          <a:p>
            <a:endParaRPr lang="id-ID" dirty="0"/>
          </a:p>
          <a:p>
            <a:r>
              <a:rPr lang="id-ID" dirty="0" smtClean="0"/>
              <a:t>Pengaturan Akuntansi secara prinsip sudah ada dalam SAK yang mnegacu ke IFRS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06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Ketentuan pencabutan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PSAK 27 dinyatakan tidak berlaku sejak tanggl efektif (1 Januari 2012).</a:t>
            </a:r>
          </a:p>
          <a:p>
            <a:endParaRPr lang="id-ID" dirty="0" smtClean="0"/>
          </a:p>
          <a:p>
            <a:r>
              <a:rPr lang="id-ID" dirty="0" smtClean="0"/>
              <a:t>Penyertaan ini untuk semua entitas yang menerapkan : Akuntansi Koperasi.</a:t>
            </a:r>
          </a:p>
          <a:p>
            <a:endParaRPr lang="id-ID" dirty="0" smtClean="0"/>
          </a:p>
          <a:p>
            <a:r>
              <a:rPr lang="id-ID" dirty="0" smtClean="0"/>
              <a:t>Penguatan transaksi yang ada dalam PSAK 27: Akuntansi Koperasi mengacu ke SAK lain yang relevan.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30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Beda uu 25, 1992 dan 17,2012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UU 17, 2012</a:t>
            </a:r>
          </a:p>
          <a:p>
            <a:pPr marL="0" indent="0">
              <a:buNone/>
            </a:pPr>
            <a:endParaRPr lang="id-ID" sz="1050" dirty="0" smtClean="0"/>
          </a:p>
          <a:p>
            <a:pPr algn="just"/>
            <a:r>
              <a:rPr lang="id-ID" dirty="0" smtClean="0"/>
              <a:t>Koperasi= Badan Hukum yang didirikan dengan dan oleh orang atau badan hukum dengan </a:t>
            </a:r>
            <a:r>
              <a:rPr lang="id-ID" dirty="0" smtClean="0">
                <a:solidFill>
                  <a:srgbClr val="FF0000"/>
                </a:solidFill>
              </a:rPr>
              <a:t>Pemisahan kekayaan para anggota sebagai modal untuk menjalankan usaha</a:t>
            </a:r>
            <a:r>
              <a:rPr lang="id-ID" dirty="0" smtClean="0"/>
              <a:t>,memenuhi aspirasi dan kebutuhan bersama di bidang ekonomi,sosial dan budaya sesuai dengan nilai dan prinsip koperasi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72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id-ID" dirty="0" smtClean="0"/>
              <a:t>Ketentuan umum lainnya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Setoran pokok = Simpanan Pokok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Sertifikasi Modal Koperasi – Bukti penyertaan Anggota koperasi dalam modal koperasi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Hibah = Modal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Simpanan = Uang yang disimpan ke Kop.SP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Pinjaman = Uang yang dipinjam dari Kop.SP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Kop.SP = Harus berdiri tunggal 1 Unit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Kop.SP dilaksanakan scr konvensional atau syari’ah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Menteri yang penyelenggara urusan pem.di bidang Koperasi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84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id-ID" dirty="0" smtClean="0"/>
              <a:t>Tujuan &amp; prinsip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Tujuan : Meningkatkan kesejahteraan anggota, masyarakat &amp; turut membangun tatnan perekonomian nasional</a:t>
            </a:r>
          </a:p>
          <a:p>
            <a:r>
              <a:rPr lang="id-ID" dirty="0" smtClean="0"/>
              <a:t>Prinsip-prinsip Koperasi: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Sukarela &amp; terbuka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Demokratis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Anggota Bersifat Aktif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Koperasi Otonom &amp; Independen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Koperasi menyelenggarakan diklat bagi anggota, Pengawas, Pengurus &amp; karyawan.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Pelayanan Prima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Membangun keberlanjutan bagi lingkungan masyarakat</a:t>
            </a:r>
          </a:p>
        </p:txBody>
      </p:sp>
    </p:spTree>
    <p:extLst>
      <p:ext uri="{BB962C8B-B14F-4D97-AF65-F5344CB8AC3E}">
        <p14:creationId xmlns:p14="http://schemas.microsoft.com/office/powerpoint/2010/main" val="4993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id-ID" dirty="0" smtClean="0"/>
              <a:t>Perangkat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Rapat Anggota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Pengawas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Pengurus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A) RAT (Rapat Anggota Tahunan) dilaksanakan 1 thn. </a:t>
            </a:r>
            <a:r>
              <a:rPr lang="id-ID" dirty="0"/>
              <a:t>s</a:t>
            </a:r>
            <a:r>
              <a:rPr lang="id-ID" dirty="0" smtClean="0"/>
              <a:t>ekali, dan selambatnya dilaksanakan 5 bulan setelah tahun buku koperasi di tutup.</a:t>
            </a:r>
          </a:p>
          <a:p>
            <a:pPr marL="0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B) Lap.Keuangan </a:t>
            </a:r>
            <a:r>
              <a:rPr lang="id-ID" b="1" dirty="0" smtClean="0">
                <a:solidFill>
                  <a:srgbClr val="FF0000"/>
                </a:solidFill>
              </a:rPr>
              <a:t>Harus Diaudit</a:t>
            </a:r>
            <a:r>
              <a:rPr lang="id-ID" b="1" dirty="0" smtClean="0"/>
              <a:t> oleh KAP (kantor Akuntan Publik) bila diminta oleh Menteri dan hasil RAT, jika tidak LPJ oleh RAT dinyatakan </a:t>
            </a:r>
            <a:r>
              <a:rPr lang="id-ID" b="1" dirty="0" smtClean="0">
                <a:solidFill>
                  <a:srgbClr val="FF0000"/>
                </a:solidFill>
              </a:rPr>
              <a:t>Tidak Sah</a:t>
            </a:r>
            <a:r>
              <a:rPr lang="id-ID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9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Pengawas dan pengurus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48463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Tidak dinyatakan menjadi PENGAWAS/PENGURUS yang dinyatakan bersalah.</a:t>
            </a:r>
          </a:p>
          <a:p>
            <a:pPr marL="0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Tidak pernah dihukum karena tindak pidana dalam waktu 5 thn. Sebelum pengangkatan.</a:t>
            </a:r>
          </a:p>
          <a:p>
            <a:pPr>
              <a:buFont typeface="Wingdings" pitchFamily="2" charset="2"/>
              <a:buChar char="ü"/>
            </a:pPr>
            <a:endParaRPr lang="id-ID" dirty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Pengurus dipilih &amp; diangkat pada RAT atas usulan PENGAWAS.</a:t>
            </a:r>
          </a:p>
        </p:txBody>
      </p:sp>
    </p:spTree>
    <p:extLst>
      <p:ext uri="{BB962C8B-B14F-4D97-AF65-F5344CB8AC3E}">
        <p14:creationId xmlns:p14="http://schemas.microsoft.com/office/powerpoint/2010/main" val="12600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877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 (BAB I) Akuntansi untuk koperasi dan umkm</vt:lpstr>
      <vt:lpstr>ED PSAK 8 : PENCABUTAN SAK PSAK 27 : AKUNTANSI KOPERASI</vt:lpstr>
      <vt:lpstr>Dasar Pertimbangan </vt:lpstr>
      <vt:lpstr>Ketentuan pencabutan </vt:lpstr>
      <vt:lpstr>Beda uu 25, 1992 dan 17,2012</vt:lpstr>
      <vt:lpstr>Ketentuan umum lainnya</vt:lpstr>
      <vt:lpstr>Tujuan &amp; prinsip koperasi</vt:lpstr>
      <vt:lpstr>Perangkat organisasi</vt:lpstr>
      <vt:lpstr>Pengawas dan pengurus</vt:lpstr>
      <vt:lpstr>Modal Koperasi ???</vt:lpstr>
      <vt:lpstr>Penjelasan modal koperAsi</vt:lpstr>
      <vt:lpstr>Lanjutan...</vt:lpstr>
      <vt:lpstr>Selisih hasil usaha &amp; dana cadangan</vt:lpstr>
      <vt:lpstr>Lanjutan...</vt:lpstr>
      <vt:lpstr>Jenis koperasi psl.82</vt:lpstr>
      <vt:lpstr>Koperasi Simpan pinjam</vt:lpstr>
      <vt:lpstr>Lanjutan...</vt:lpstr>
      <vt:lpstr>Pembubaran Koperasi</vt:lpstr>
      <vt:lpstr>Sanksi administrasi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untuk koperasi dan umkm</dc:title>
  <dc:creator>Aspire One D257</dc:creator>
  <cp:lastModifiedBy>Aspire One D257</cp:lastModifiedBy>
  <cp:revision>7</cp:revision>
  <dcterms:created xsi:type="dcterms:W3CDTF">2014-03-25T23:48:28Z</dcterms:created>
  <dcterms:modified xsi:type="dcterms:W3CDTF">2014-03-26T02:06:50Z</dcterms:modified>
</cp:coreProperties>
</file>